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491" r:id="rId3"/>
    <p:sldId id="497" r:id="rId4"/>
    <p:sldId id="502" r:id="rId5"/>
    <p:sldId id="498" r:id="rId6"/>
    <p:sldId id="500" r:id="rId7"/>
    <p:sldId id="501" r:id="rId8"/>
    <p:sldId id="499" r:id="rId9"/>
    <p:sldId id="513" r:id="rId10"/>
    <p:sldId id="503" r:id="rId11"/>
    <p:sldId id="508" r:id="rId12"/>
    <p:sldId id="506" r:id="rId13"/>
    <p:sldId id="509" r:id="rId14"/>
    <p:sldId id="510" r:id="rId15"/>
    <p:sldId id="511" r:id="rId16"/>
    <p:sldId id="512" r:id="rId17"/>
    <p:sldId id="492" r:id="rId18"/>
    <p:sldId id="496" r:id="rId19"/>
    <p:sldId id="481" r:id="rId20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3007D-6684-E8E6-33A1-E7EFBF962D2D}" v="10" dt="2022-11-29T09:15:58.496"/>
    <p1510:client id="{8B23CD4B-9C5E-458F-3167-0A52FD25722C}" v="82" dt="2022-11-29T09:23:08.005"/>
    <p1510:client id="{CD5F2FC1-B4E4-C4D4-79D5-9A9C24BB5350}" v="3" dt="2022-11-29T08:17:52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pková Kleinwächterová Kristina (MHMP, FON)" userId="S::m000xz009843@mag.mepnet.cz::fa649fca-a5da-42e8-bc07-c7f569f8f290" providerId="AD" clId="Web-{CD5F2FC1-B4E4-C4D4-79D5-9A9C24BB5350}"/>
    <pc:docChg chg="modSld">
      <pc:chgData name="Hapková Kleinwächterová Kristina (MHMP, FON)" userId="S::m000xz009843@mag.mepnet.cz::fa649fca-a5da-42e8-bc07-c7f569f8f290" providerId="AD" clId="Web-{CD5F2FC1-B4E4-C4D4-79D5-9A9C24BB5350}" dt="2022-11-29T08:17:51.249" v="1" actId="20577"/>
      <pc:docMkLst>
        <pc:docMk/>
      </pc:docMkLst>
      <pc:sldChg chg="modSp">
        <pc:chgData name="Hapková Kleinwächterová Kristina (MHMP, FON)" userId="S::m000xz009843@mag.mepnet.cz::fa649fca-a5da-42e8-bc07-c7f569f8f290" providerId="AD" clId="Web-{CD5F2FC1-B4E4-C4D4-79D5-9A9C24BB5350}" dt="2022-11-29T08:17:51.249" v="1" actId="20577"/>
        <pc:sldMkLst>
          <pc:docMk/>
          <pc:sldMk cId="3516438007" sldId="506"/>
        </pc:sldMkLst>
        <pc:spChg chg="mod">
          <ac:chgData name="Hapková Kleinwächterová Kristina (MHMP, FON)" userId="S::m000xz009843@mag.mepnet.cz::fa649fca-a5da-42e8-bc07-c7f569f8f290" providerId="AD" clId="Web-{CD5F2FC1-B4E4-C4D4-79D5-9A9C24BB5350}" dt="2022-11-29T08:17:51.249" v="1" actId="20577"/>
          <ac:spMkLst>
            <pc:docMk/>
            <pc:sldMk cId="3516438007" sldId="506"/>
            <ac:spMk id="3" creationId="{00000000-0000-0000-0000-000000000000}"/>
          </ac:spMkLst>
        </pc:spChg>
      </pc:sldChg>
    </pc:docChg>
  </pc:docChgLst>
  <pc:docChgLst>
    <pc:chgData name="Hapková Kleinwächterová Kristina (MHMP, FON)" userId="S::m000xz009843@mag.mepnet.cz::fa649fca-a5da-42e8-bc07-c7f569f8f290" providerId="AD" clId="Web-{8B23CD4B-9C5E-458F-3167-0A52FD25722C}"/>
    <pc:docChg chg="modSld">
      <pc:chgData name="Hapková Kleinwächterová Kristina (MHMP, FON)" userId="S::m000xz009843@mag.mepnet.cz::fa649fca-a5da-42e8-bc07-c7f569f8f290" providerId="AD" clId="Web-{8B23CD4B-9C5E-458F-3167-0A52FD25722C}" dt="2022-11-29T09:22:55.161" v="44"/>
      <pc:docMkLst>
        <pc:docMk/>
      </pc:docMkLst>
      <pc:sldChg chg="modSp">
        <pc:chgData name="Hapková Kleinwächterová Kristina (MHMP, FON)" userId="S::m000xz009843@mag.mepnet.cz::fa649fca-a5da-42e8-bc07-c7f569f8f290" providerId="AD" clId="Web-{8B23CD4B-9C5E-458F-3167-0A52FD25722C}" dt="2022-11-29T09:22:55.161" v="44"/>
        <pc:sldMkLst>
          <pc:docMk/>
          <pc:sldMk cId="1654436852" sldId="513"/>
        </pc:sldMkLst>
        <pc:graphicFrameChg chg="mod modGraphic">
          <ac:chgData name="Hapková Kleinwächterová Kristina (MHMP, FON)" userId="S::m000xz009843@mag.mepnet.cz::fa649fca-a5da-42e8-bc07-c7f569f8f290" providerId="AD" clId="Web-{8B23CD4B-9C5E-458F-3167-0A52FD25722C}" dt="2022-11-29T09:22:55.161" v="44"/>
          <ac:graphicFrameMkLst>
            <pc:docMk/>
            <pc:sldMk cId="1654436852" sldId="513"/>
            <ac:graphicFrameMk id="8" creationId="{00000000-0000-0000-0000-000000000000}"/>
          </ac:graphicFrameMkLst>
        </pc:graphicFrameChg>
      </pc:sldChg>
    </pc:docChg>
  </pc:docChgLst>
  <pc:docChgLst>
    <pc:chgData name="Hapková Kleinwächterová Kristina (MHMP, FON)" userId="S::m000xz009843@mag.mepnet.cz::fa649fca-a5da-42e8-bc07-c7f569f8f290" providerId="AD" clId="Web-{4293007D-6684-E8E6-33A1-E7EFBF962D2D}"/>
    <pc:docChg chg="modSld">
      <pc:chgData name="Hapková Kleinwächterová Kristina (MHMP, FON)" userId="S::m000xz009843@mag.mepnet.cz::fa649fca-a5da-42e8-bc07-c7f569f8f290" providerId="AD" clId="Web-{4293007D-6684-E8E6-33A1-E7EFBF962D2D}" dt="2022-11-29T09:15:58.496" v="9" actId="20577"/>
      <pc:docMkLst>
        <pc:docMk/>
      </pc:docMkLst>
      <pc:sldChg chg="modSp">
        <pc:chgData name="Hapková Kleinwächterová Kristina (MHMP, FON)" userId="S::m000xz009843@mag.mepnet.cz::fa649fca-a5da-42e8-bc07-c7f569f8f290" providerId="AD" clId="Web-{4293007D-6684-E8E6-33A1-E7EFBF962D2D}" dt="2022-11-29T09:15:12.151" v="4" actId="1076"/>
        <pc:sldMkLst>
          <pc:docMk/>
          <pc:sldMk cId="3138971971" sldId="262"/>
        </pc:sldMkLst>
        <pc:spChg chg="mod">
          <ac:chgData name="Hapková Kleinwächterová Kristina (MHMP, FON)" userId="S::m000xz009843@mag.mepnet.cz::fa649fca-a5da-42e8-bc07-c7f569f8f290" providerId="AD" clId="Web-{4293007D-6684-E8E6-33A1-E7EFBF962D2D}" dt="2022-11-29T09:15:12.151" v="4" actId="1076"/>
          <ac:spMkLst>
            <pc:docMk/>
            <pc:sldMk cId="3138971971" sldId="262"/>
            <ac:spMk id="2" creationId="{39DBD0B9-F773-4BAB-B060-8844FEB7C74F}"/>
          </ac:spMkLst>
        </pc:spChg>
      </pc:sldChg>
      <pc:sldChg chg="modSp">
        <pc:chgData name="Hapková Kleinwächterová Kristina (MHMP, FON)" userId="S::m000xz009843@mag.mepnet.cz::fa649fca-a5da-42e8-bc07-c7f569f8f290" providerId="AD" clId="Web-{4293007D-6684-E8E6-33A1-E7EFBF962D2D}" dt="2022-11-29T09:15:58.496" v="9" actId="20577"/>
        <pc:sldMkLst>
          <pc:docMk/>
          <pc:sldMk cId="1604998270" sldId="500"/>
        </pc:sldMkLst>
        <pc:spChg chg="mod">
          <ac:chgData name="Hapková Kleinwächterová Kristina (MHMP, FON)" userId="S::m000xz009843@mag.mepnet.cz::fa649fca-a5da-42e8-bc07-c7f569f8f290" providerId="AD" clId="Web-{4293007D-6684-E8E6-33A1-E7EFBF962D2D}" dt="2022-11-29T09:15:58.496" v="9" actId="20577"/>
          <ac:spMkLst>
            <pc:docMk/>
            <pc:sldMk cId="1604998270" sldId="50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F5A18-5379-4444-BEA4-25542A856135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C14FF-F2A5-43FB-8E37-940758DB9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3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C1E22-A470-44FB-9586-57001224BBA3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C6CFD-AF91-4BE2-9C19-CC83C862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99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C6CFD-AF91-4BE2-9C19-CC83C86201F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33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C6CFD-AF91-4BE2-9C19-CC83C86201F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26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47E2D-102A-4671-94AF-64E922A5A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566510-F559-404C-B0B2-6833BE3CE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77BD40-E323-4DEE-9CA4-9DC74CE0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83CB45-4919-48B0-A7B7-F61F5902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16CAD5-ADBD-47E7-AB44-9DFEC93E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64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868FA-D5E6-4BA6-945F-0152CB2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BE38-0609-4A8E-8B86-BCCCFFC9A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CB4AE0-2BFE-4A9E-A57D-C26AEBF4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B6FB47-26BD-4AD8-81D0-29FFE6C7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D93C0E-839E-4C81-8D12-CA44C648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30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0F11C3-7CA1-466B-8B49-3B6FBF06D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D0A7DF-C24C-4414-BDC0-87F0966F7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2BE7A8-FC95-464B-BFA4-B978AF5B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0D8146-04FD-4830-823A-DDE632C5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544515-145E-47A7-9F87-0999F049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54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D0C86-F248-4A5A-93FE-2CE7AB6D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CFCA8F-1A00-4A5D-9008-94A41CC51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7C920D-E4CE-4A33-90BF-85CA5205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AFCC90-DDFB-4FAB-8F63-F0250EAB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6277CC-5CE7-4F25-8CC1-742DF7D1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16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D10C9-BE96-40D3-BE4A-426C95C2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C7C1D4-D3CE-46B6-BDF9-E31A92D2C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592083-41A6-4B32-BEC9-8215C68A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D73EC6-A410-4DF3-AB8C-98A654D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E8B430-C6BB-41F1-ADD9-87BAC693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67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EA8F1-725F-4D6A-A281-77C27AF4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13C6E9-8951-42E9-84E2-041B8F8D5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B2EA880-325A-4683-A7D6-BBC0B1261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5B7432-AEB5-4C2D-ABFF-E6ACE46C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58DF3D-5C0D-471A-B8AC-A2442E73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ED6BFE-C61D-4A6A-9859-B74F7687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36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82B06-83F1-41EA-9B57-04851C3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3B7A29B-4B76-4DF9-A29D-ACA1B9680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2C99276-370B-4D8E-8F38-7072E03F9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EEEBD3F-85C8-4508-91B9-4D664B7A7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FAA4360-F166-4E58-B535-C4925E7E6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A992EA-8F8B-4498-935E-F69E6B90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37F8B5-C5C8-4B58-93F5-3CD850BD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AE1AA33-FD7E-45F4-874F-CD0B3E77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41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E2F23-79AE-4642-834A-C002BF02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82178C4-4680-4BCB-8A96-27BE54F1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F22D0E-2376-4180-B686-14E3BADD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D54A04-7A92-45FE-AF52-A7B29155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18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99AB9C-1016-40EF-BDD2-34C98472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EB7ABF-8525-4941-9303-2D1E7AA8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69C7A3-A395-457D-9264-3CBB94AF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26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5EFC0-BFAD-457B-9641-A20A9E71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CF6A8D-7451-41BD-90F0-4A2CD821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CF354D-BE87-4CB5-A944-660410862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7B7481-4E53-4237-B464-D8FEF1A7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F07458-68A2-4A94-8458-05724C63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55DB66-1D59-4C40-A867-105522EB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18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2DFC0-39C1-4658-9255-09CFE54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02BD838-BCC7-45FE-91CD-B3ECF278A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45AFB74-81E2-43CF-A083-FC78FD16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949967-E223-4075-961C-00C74066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F601DC-3C5E-4D03-A841-020026F5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F05CF4-ED13-4303-A408-86CA69BE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44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7978C3-A577-4207-B681-3999A3C6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1FAB993-CAB1-422E-9641-A980FE41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BA13F2-29B8-4F4F-BBEA-A5C33F21A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28E6-AC58-4146-B317-518A8D0FD7EA}" type="datetimeFigureOut">
              <a:rPr lang="cs-CZ" smtClean="0"/>
              <a:t>29.11.2022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AED7FF-A063-40EC-8F0E-211B89C5D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E2163E-8AD3-49E9-93A4-0692FE8D5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38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ristina.hapkova.kleinwachterova@praha.eu" TargetMode="External"/><Relationship Id="rId4" Type="http://schemas.openxmlformats.org/officeDocument/2006/relationships/hyperlink" Target="mailto:Tereza.tesarova@praha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BD0B9-F773-4BAB-B060-8844FEB7C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927" y="2888154"/>
            <a:ext cx="11151973" cy="323747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4000">
                <a:latin typeface="+mn-lt"/>
                <a:cs typeface="Arial"/>
              </a:rPr>
              <a:t>Jednání pracovní skupiny Řídicího výboru ITI PMO</a:t>
            </a:r>
            <a:br>
              <a:rPr lang="cs-CZ" sz="4000">
                <a:latin typeface="+mn-lt"/>
                <a:cs typeface="Arial" panose="020B0604020202020204" pitchFamily="34" charset="0"/>
              </a:rPr>
            </a:br>
            <a:br>
              <a:rPr lang="cs-CZ" sz="4000">
                <a:latin typeface="+mn-lt"/>
                <a:cs typeface="Arial" panose="020B0604020202020204" pitchFamily="34" charset="0"/>
              </a:rPr>
            </a:br>
            <a:r>
              <a:rPr lang="cs-CZ" sz="4000">
                <a:latin typeface="+mn-lt"/>
                <a:cs typeface="Arial"/>
              </a:rPr>
              <a:t>Bezpečnost v dopravě II</a:t>
            </a:r>
            <a:br>
              <a:rPr lang="cs-CZ" sz="4000">
                <a:latin typeface="+mn-lt"/>
                <a:cs typeface="Arial" panose="020B0604020202020204" pitchFamily="34" charset="0"/>
              </a:rPr>
            </a:br>
            <a:br>
              <a:rPr lang="cs-CZ" sz="4000">
                <a:latin typeface="+mn-lt"/>
                <a:cs typeface="Arial" panose="020B0604020202020204" pitchFamily="34" charset="0"/>
              </a:rPr>
            </a:br>
            <a:r>
              <a:rPr lang="cs-CZ" sz="4000">
                <a:latin typeface="+mn-lt"/>
                <a:cs typeface="Arial"/>
              </a:rPr>
              <a:t>								</a:t>
            </a:r>
            <a:r>
              <a:rPr lang="cs-CZ" sz="1600">
                <a:latin typeface="+mn-lt"/>
                <a:cs typeface="Arial"/>
              </a:rPr>
              <a:t>29. 11. 2022 Charvátova</a:t>
            </a:r>
            <a:br>
              <a:rPr lang="cs-CZ" sz="1600">
                <a:latin typeface="+mn-lt"/>
                <a:cs typeface="Arial" panose="020B0604020202020204" pitchFamily="34" charset="0"/>
              </a:rPr>
            </a:br>
            <a:r>
              <a:rPr lang="cs-CZ" sz="1600">
                <a:latin typeface="+mn-lt"/>
                <a:cs typeface="Arial"/>
              </a:rPr>
              <a:t>								Podnikatelské a inovační centrum</a:t>
            </a:r>
            <a:endParaRPr lang="cs-CZ" sz="3600">
              <a:latin typeface="+mn-lt"/>
              <a:cs typeface="Arial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59693" y="5935677"/>
            <a:ext cx="4992993" cy="754372"/>
            <a:chOff x="259693" y="5935677"/>
            <a:chExt cx="4992993" cy="75437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92" y="392556"/>
            <a:ext cx="6563837" cy="23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7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419" y="-196981"/>
            <a:ext cx="10932381" cy="132556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Aktuální stav předložených projektových záměrů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419" y="766633"/>
            <a:ext cx="11354570" cy="54015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>
              <a:latin typeface="+mj-lt"/>
            </a:endParaRPr>
          </a:p>
          <a:p>
            <a:pPr marL="0" indent="0">
              <a:buNone/>
            </a:pPr>
            <a:r>
              <a:rPr lang="cs-CZ" sz="3200" b="1">
                <a:latin typeface="+mj-lt"/>
              </a:rPr>
              <a:t>Přemostění Labe mezi Brandýsem nad Labem a Starou Boleslaví</a:t>
            </a:r>
          </a:p>
          <a:p>
            <a:pPr marL="0" indent="0">
              <a:buNone/>
            </a:pPr>
            <a:endParaRPr lang="cs-CZ" b="1">
              <a:latin typeface="+mj-lt"/>
              <a:cs typeface="Calibri Light" panose="020F0302020204030204" pitchFamily="34" charset="0"/>
            </a:endParaRP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Předkladatel PZ: </a:t>
            </a:r>
            <a:r>
              <a:rPr lang="cs-CZ">
                <a:latin typeface="+mj-lt"/>
              </a:rPr>
              <a:t>Město Brandýs nad Labem – Stará Boleslav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Záměr:</a:t>
            </a:r>
            <a:r>
              <a:rPr lang="cs-CZ" sz="2200" b="1">
                <a:latin typeface="+mj-lt"/>
                <a:cs typeface="Calibri Light" panose="020F0302020204030204" pitchFamily="34" charset="0"/>
              </a:rPr>
              <a:t> 31 mil. Kč (EU)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Připravenost: </a:t>
            </a:r>
            <a:r>
              <a:rPr lang="cs-CZ">
                <a:latin typeface="+mj-lt"/>
                <a:cs typeface="Calibri Light" panose="020F0302020204030204" pitchFamily="34" charset="0"/>
              </a:rPr>
              <a:t>Určen žadatel a dohodnuti partneři, aktuálně se vypracovává dokumentace pro sloučené ÚR a SP</a:t>
            </a:r>
            <a:endParaRPr lang="cs-CZ" b="1">
              <a:latin typeface="+mj-lt"/>
              <a:cs typeface="Calibri Light" panose="020F0302020204030204" pitchFamily="34" charset="0"/>
            </a:endParaRP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Formální hodnocení projektu: </a:t>
            </a:r>
            <a:r>
              <a:rPr lang="cs-CZ" sz="2200">
                <a:latin typeface="+mj-lt"/>
                <a:cs typeface="Calibri Light" panose="020F0302020204030204" pitchFamily="34" charset="0"/>
              </a:rPr>
              <a:t>záměr </a:t>
            </a:r>
            <a:r>
              <a:rPr lang="cs-CZ" sz="3200" b="1">
                <a:solidFill>
                  <a:srgbClr val="C00000"/>
                </a:solidFill>
                <a:latin typeface="+mj-lt"/>
                <a:ea typeface="+mj-ea"/>
                <a:cs typeface="UnitPro-Black" panose="020B0A04030101020102" pitchFamily="34" charset="0"/>
              </a:rPr>
              <a:t>OK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Soulad se Strategií ITI: </a:t>
            </a:r>
            <a:r>
              <a:rPr lang="cs-CZ" b="1">
                <a:solidFill>
                  <a:srgbClr val="C00000"/>
                </a:solidFill>
                <a:latin typeface="+mj-lt"/>
                <a:cs typeface="Calibri Light" panose="020F0302020204030204" pitchFamily="34" charset="0"/>
              </a:rPr>
              <a:t>ANO</a:t>
            </a:r>
          </a:p>
          <a:p>
            <a:pPr lvl="1"/>
            <a:endParaRPr lang="cs-CZ" sz="3200" b="1">
              <a:solidFill>
                <a:srgbClr val="C00000"/>
              </a:solidFill>
              <a:latin typeface="+mj-lt"/>
              <a:ea typeface="+mj-ea"/>
              <a:cs typeface="Calibri Light" panose="020F0302020204030204" pitchFamily="34" charset="0"/>
            </a:endParaRPr>
          </a:p>
          <a:p>
            <a:pPr lvl="1"/>
            <a:r>
              <a:rPr lang="cs-CZ" sz="2800">
                <a:latin typeface="+mj-lt"/>
                <a:ea typeface="+mj-ea"/>
                <a:cs typeface="Calibri Light" panose="020F0302020204030204" pitchFamily="34" charset="0"/>
              </a:rPr>
              <a:t>Synergie s projektem lávky přes Labe 1. část, která je předložena v individuální výzvě IROP2</a:t>
            </a:r>
            <a:endParaRPr lang="cs-CZ" sz="2800">
              <a:latin typeface="+mj-lt"/>
              <a:ea typeface="+mj-ea"/>
              <a:cs typeface="UnitPro-Black" panose="020B0A04030101020102" pitchFamily="34" charset="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68654" y="8629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259" y="-166216"/>
            <a:ext cx="10894541" cy="1325563"/>
          </a:xfrm>
        </p:spPr>
        <p:txBody>
          <a:bodyPr/>
          <a:lstStyle/>
          <a:p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Aktuální stav předložených projektových záměrů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29" y="1159347"/>
            <a:ext cx="10515600" cy="51549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>
              <a:latin typeface="+mj-lt"/>
            </a:endParaRPr>
          </a:p>
          <a:p>
            <a:pPr marL="0" indent="0">
              <a:buNone/>
            </a:pPr>
            <a:r>
              <a:rPr lang="cs-CZ" sz="3200" b="1">
                <a:latin typeface="+mj-lt"/>
              </a:rPr>
              <a:t>Nová lávka přes D8 pro pěší a cyklisty</a:t>
            </a:r>
          </a:p>
          <a:p>
            <a:pPr marL="0" indent="0">
              <a:buNone/>
            </a:pPr>
            <a:endParaRPr lang="cs-CZ" b="1">
              <a:latin typeface="+mj-lt"/>
              <a:cs typeface="Calibri Light" panose="020F0302020204030204" pitchFamily="34" charset="0"/>
            </a:endParaRP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Předkladatel PZ: </a:t>
            </a:r>
            <a:r>
              <a:rPr lang="cs-CZ">
                <a:latin typeface="+mj-lt"/>
              </a:rPr>
              <a:t>Město Odolena Voda</a:t>
            </a:r>
            <a:endParaRPr lang="cs-CZ" b="1">
              <a:latin typeface="+mj-lt"/>
              <a:cs typeface="Calibri Light" panose="020F0302020204030204" pitchFamily="34" charset="0"/>
            </a:endParaRP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Záměr: </a:t>
            </a:r>
            <a:r>
              <a:rPr lang="cs-CZ">
                <a:latin typeface="+mj-lt"/>
                <a:cs typeface="Calibri Light" panose="020F0302020204030204" pitchFamily="34" charset="0"/>
              </a:rPr>
              <a:t>35 mil. Kč (EU)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Připravenost: </a:t>
            </a:r>
            <a:r>
              <a:rPr lang="cs-CZ">
                <a:latin typeface="+mj-lt"/>
                <a:cs typeface="Calibri Light" panose="020F0302020204030204" pitchFamily="34" charset="0"/>
              </a:rPr>
              <a:t>Určen žadatel a dohodnuti partneři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Formální hodnocení projektu: </a:t>
            </a:r>
            <a:r>
              <a:rPr lang="cs-CZ">
                <a:latin typeface="+mj-lt"/>
                <a:cs typeface="Calibri Light" panose="020F0302020204030204" pitchFamily="34" charset="0"/>
              </a:rPr>
              <a:t>záměr</a:t>
            </a:r>
            <a:r>
              <a:rPr lang="cs-CZ" sz="2200">
                <a:latin typeface="+mj-lt"/>
                <a:cs typeface="Calibri Light" panose="020F0302020204030204" pitchFamily="34" charset="0"/>
              </a:rPr>
              <a:t> </a:t>
            </a:r>
            <a:r>
              <a:rPr lang="cs-CZ" sz="3200" b="1">
                <a:solidFill>
                  <a:srgbClr val="C00000"/>
                </a:solidFill>
                <a:latin typeface="+mj-lt"/>
                <a:cs typeface="UnitPro-Black" panose="020B0A04030101020102" pitchFamily="34" charset="0"/>
              </a:rPr>
              <a:t>OK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Soulad se Strategií ITI: </a:t>
            </a:r>
            <a:r>
              <a:rPr lang="cs-CZ" sz="3200" b="1">
                <a:solidFill>
                  <a:srgbClr val="C00000"/>
                </a:solidFill>
                <a:latin typeface="+mj-lt"/>
                <a:cs typeface="UnitPro-Black" panose="020B0A04030101020102" pitchFamily="34" charset="0"/>
              </a:rPr>
              <a:t>ANO</a:t>
            </a:r>
          </a:p>
          <a:p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8346" y="906160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4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346" y="-240797"/>
            <a:ext cx="10995454" cy="1325563"/>
          </a:xfrm>
        </p:spPr>
        <p:txBody>
          <a:bodyPr/>
          <a:lstStyle/>
          <a:p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Aktuální stav předložených projektových záměrů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346" y="551359"/>
            <a:ext cx="11352872" cy="58081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b="1">
              <a:latin typeface="+mj-lt"/>
            </a:endParaRPr>
          </a:p>
          <a:p>
            <a:pPr marL="0" indent="0">
              <a:buNone/>
            </a:pPr>
            <a:r>
              <a:rPr lang="cs-CZ" sz="3200" b="1">
                <a:latin typeface="+mj-lt"/>
              </a:rPr>
              <a:t>Zvýšení bezpečnosti dopravy v obci Svojetice</a:t>
            </a:r>
          </a:p>
          <a:p>
            <a:pPr marL="0" indent="0">
              <a:buNone/>
            </a:pPr>
            <a:endParaRPr lang="cs-CZ" b="1">
              <a:latin typeface="+mj-lt"/>
              <a:cs typeface="Calibri Light" panose="020F0302020204030204" pitchFamily="34" charset="0"/>
            </a:endParaRP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Předkladatel PZ: </a:t>
            </a:r>
            <a:r>
              <a:rPr lang="cs-CZ">
                <a:latin typeface="+mj-lt"/>
                <a:cs typeface="Calibri Light" panose="020F0302020204030204" pitchFamily="34" charset="0"/>
              </a:rPr>
              <a:t>Obec Svojetice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Záměr: </a:t>
            </a:r>
            <a:r>
              <a:rPr lang="cs-CZ">
                <a:latin typeface="+mj-lt"/>
                <a:cs typeface="Calibri Light" panose="020F0302020204030204" pitchFamily="34" charset="0"/>
              </a:rPr>
              <a:t>60,9 mil. Kč (EU)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Připravenost:</a:t>
            </a:r>
            <a:r>
              <a:rPr lang="cs-CZ">
                <a:latin typeface="+mj-lt"/>
                <a:cs typeface="Calibri Light" panose="020F0302020204030204" pitchFamily="34" charset="0"/>
              </a:rPr>
              <a:t> Dokumentace pro provedení stavby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Formální hodnocení projektu: </a:t>
            </a:r>
            <a:r>
              <a:rPr lang="cs-CZ">
                <a:latin typeface="+mj-lt"/>
                <a:cs typeface="Calibri Light" panose="020F0302020204030204" pitchFamily="34" charset="0"/>
              </a:rPr>
              <a:t>záměr </a:t>
            </a:r>
            <a:r>
              <a:rPr lang="cs-CZ" sz="3200" b="1">
                <a:solidFill>
                  <a:srgbClr val="C00000"/>
                </a:solidFill>
                <a:latin typeface="+mj-lt"/>
                <a:cs typeface="UnitPro-Black" panose="020B0A04030101020102" pitchFamily="34" charset="0"/>
              </a:rPr>
              <a:t>OK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Soulad se Strategií ITI: </a:t>
            </a:r>
            <a:r>
              <a:rPr lang="cs-CZ" sz="3200" b="1">
                <a:solidFill>
                  <a:srgbClr val="C00000"/>
                </a:solidFill>
                <a:latin typeface="+mj-lt"/>
                <a:cs typeface="UnitPro-Black" panose="020B0A04030101020102" pitchFamily="34" charset="0"/>
              </a:rPr>
              <a:t>ANO</a:t>
            </a:r>
          </a:p>
          <a:p>
            <a:pPr marL="457200" lvl="1" indent="0">
              <a:buNone/>
            </a:pPr>
            <a:endParaRPr lang="cs-CZ" sz="3000">
              <a:solidFill>
                <a:srgbClr val="C00000"/>
              </a:solidFill>
              <a:latin typeface="+mj-lt"/>
              <a:cs typeface="UnitPro-Black" panose="020B0A04030101020102" pitchFamily="34" charset="0"/>
            </a:endParaRPr>
          </a:p>
          <a:p>
            <a:pPr lvl="1"/>
            <a:r>
              <a:rPr lang="cs-CZ" sz="3200" b="1">
                <a:solidFill>
                  <a:srgbClr val="C00000"/>
                </a:solidFill>
                <a:latin typeface="+mj-lt"/>
                <a:cs typeface="UnitPro-Black" panose="020B0A04030101020102" pitchFamily="34" charset="0"/>
              </a:rPr>
              <a:t>Otevřena individuální výzva IROP – možnost registrovat projekt ihned! Výzva naplněna ze 7 %, k dispozici 695 mil. Kč (EU)!</a:t>
            </a:r>
          </a:p>
          <a:p>
            <a:pPr lvl="1"/>
            <a:r>
              <a:rPr lang="cs-CZ" sz="3200" b="1">
                <a:solidFill>
                  <a:srgbClr val="C00000"/>
                </a:solidFill>
                <a:latin typeface="+mj-lt"/>
                <a:cs typeface="UnitPro-Black" panose="020B0A04030101020102" pitchFamily="34" charset="0"/>
              </a:rPr>
              <a:t>Poměrově drahý projekt (v porovnání s projektem Škvorce)</a:t>
            </a:r>
          </a:p>
          <a:p>
            <a:pPr marL="457200" lvl="1" indent="0">
              <a:buNone/>
            </a:pPr>
            <a:endParaRPr lang="cs-CZ" sz="3200" b="1">
              <a:solidFill>
                <a:srgbClr val="C00000"/>
              </a:solidFill>
              <a:latin typeface="+mj-lt"/>
              <a:cs typeface="UnitPro-Black" panose="020B0A04030101020102" pitchFamily="34" charset="0"/>
            </a:endParaRPr>
          </a:p>
          <a:p>
            <a:pPr lvl="1"/>
            <a:endParaRPr lang="cs-CZ" sz="3200" b="1">
              <a:solidFill>
                <a:srgbClr val="C00000"/>
              </a:solidFill>
              <a:latin typeface="+mj-lt"/>
              <a:cs typeface="UnitPro-Black" panose="020B0A04030101020102" pitchFamily="34" charset="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8346" y="736228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892" y="0"/>
            <a:ext cx="10820400" cy="1325563"/>
          </a:xfrm>
        </p:spPr>
        <p:txBody>
          <a:bodyPr/>
          <a:lstStyle/>
          <a:p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Aktuální stav předložených projektových záměrů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270" y="1124465"/>
            <a:ext cx="10859530" cy="505249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/>
          </a:p>
          <a:p>
            <a:pPr marL="457200" lvl="1" indent="0">
              <a:buNone/>
            </a:pPr>
            <a:r>
              <a:rPr lang="cs-CZ" sz="3200" b="1">
                <a:latin typeface="+mj-lt"/>
              </a:rPr>
              <a:t>Modernizace lávky přes dálnici D10</a:t>
            </a:r>
          </a:p>
          <a:p>
            <a:pPr marL="457200" lvl="1" indent="0">
              <a:buNone/>
            </a:pPr>
            <a:endParaRPr lang="cs-CZ" sz="2800" b="1">
              <a:latin typeface="+mj-lt"/>
              <a:cs typeface="Calibri Light" panose="020F0302020204030204" pitchFamily="34" charset="0"/>
            </a:endParaRPr>
          </a:p>
          <a:p>
            <a:pPr lvl="1"/>
            <a:r>
              <a:rPr lang="cs-CZ" sz="2800" b="1">
                <a:latin typeface="+mj-lt"/>
                <a:cs typeface="Calibri Light" panose="020F0302020204030204" pitchFamily="34" charset="0"/>
              </a:rPr>
              <a:t>Předkladatel PZ: </a:t>
            </a:r>
            <a:r>
              <a:rPr lang="cs-CZ" sz="2800">
                <a:latin typeface="+mj-lt"/>
              </a:rPr>
              <a:t>Město Brandýs nad Labem – Stará Boleslav</a:t>
            </a:r>
            <a:endParaRPr lang="cs-CZ" sz="2800">
              <a:latin typeface="+mj-lt"/>
              <a:cs typeface="Calibri Light" panose="020F0302020204030204" pitchFamily="34" charset="0"/>
            </a:endParaRPr>
          </a:p>
          <a:p>
            <a:pPr lvl="1"/>
            <a:r>
              <a:rPr lang="cs-CZ" sz="2800" b="1">
                <a:latin typeface="+mj-lt"/>
                <a:cs typeface="Calibri Light" panose="020F0302020204030204" pitchFamily="34" charset="0"/>
              </a:rPr>
              <a:t>Záměr: </a:t>
            </a:r>
            <a:r>
              <a:rPr lang="cs-CZ" sz="2800">
                <a:latin typeface="+mj-lt"/>
                <a:cs typeface="Calibri Light" panose="020F0302020204030204" pitchFamily="34" charset="0"/>
              </a:rPr>
              <a:t>45,5 mil. Kč  (EU)</a:t>
            </a:r>
          </a:p>
          <a:p>
            <a:pPr lvl="1"/>
            <a:r>
              <a:rPr lang="cs-CZ" sz="2800">
                <a:latin typeface="+mj-lt"/>
                <a:cs typeface="Calibri Light" panose="020F0302020204030204" pitchFamily="34" charset="0"/>
              </a:rPr>
              <a:t>Připravenost: vydané SP</a:t>
            </a:r>
          </a:p>
          <a:p>
            <a:pPr lvl="1"/>
            <a:r>
              <a:rPr lang="cs-CZ" sz="2800" b="1">
                <a:latin typeface="+mj-lt"/>
                <a:cs typeface="Calibri Light" panose="020F0302020204030204" pitchFamily="34" charset="0"/>
              </a:rPr>
              <a:t>Formální hodnocení projektu: </a:t>
            </a:r>
            <a:r>
              <a:rPr lang="cs-CZ" sz="2800">
                <a:latin typeface="+mj-lt"/>
                <a:cs typeface="Calibri Light" panose="020F0302020204030204" pitchFamily="34" charset="0"/>
              </a:rPr>
              <a:t>záměr </a:t>
            </a:r>
            <a:r>
              <a:rPr lang="cs-CZ" sz="3600">
                <a:solidFill>
                  <a:srgbClr val="C00000"/>
                </a:solidFill>
                <a:latin typeface="+mj-lt"/>
                <a:cs typeface="UnitPro-Black" panose="020B0A04030101020102" pitchFamily="34" charset="0"/>
              </a:rPr>
              <a:t>OK</a:t>
            </a:r>
          </a:p>
          <a:p>
            <a:pPr lvl="1"/>
            <a:r>
              <a:rPr lang="cs-CZ" sz="2800" b="1">
                <a:latin typeface="+mj-lt"/>
                <a:cs typeface="Calibri Light" panose="020F0302020204030204" pitchFamily="34" charset="0"/>
              </a:rPr>
              <a:t>Soulad se Strategií ITI: </a:t>
            </a:r>
            <a:r>
              <a:rPr lang="cs-CZ" sz="3600">
                <a:solidFill>
                  <a:srgbClr val="C00000"/>
                </a:solidFill>
                <a:latin typeface="+mj-lt"/>
                <a:cs typeface="UnitPro-Black" panose="020B0A04030101020102" pitchFamily="34" charset="0"/>
              </a:rPr>
              <a:t>ANO</a:t>
            </a:r>
          </a:p>
          <a:p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64524" y="980301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8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892" y="0"/>
            <a:ext cx="10820400" cy="1325563"/>
          </a:xfrm>
        </p:spPr>
        <p:txBody>
          <a:bodyPr/>
          <a:lstStyle/>
          <a:p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Aktuální stav předložených projektových záměrů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270" y="1124465"/>
            <a:ext cx="10859530" cy="505249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2800">
              <a:latin typeface="+mj-lt"/>
            </a:endParaRPr>
          </a:p>
          <a:p>
            <a:pPr marL="457200" lvl="1" indent="0">
              <a:buNone/>
            </a:pPr>
            <a:r>
              <a:rPr lang="cs-CZ" sz="3200" b="1">
                <a:latin typeface="+mj-lt"/>
              </a:rPr>
              <a:t>Labská cyklostezka, Kostelec nad Labem, most</a:t>
            </a:r>
          </a:p>
          <a:p>
            <a:pPr marL="457200" lvl="1" indent="0">
              <a:buNone/>
            </a:pPr>
            <a:endParaRPr lang="cs-CZ" sz="2800" b="1">
              <a:latin typeface="+mj-lt"/>
              <a:cs typeface="Calibri Light" panose="020F0302020204030204" pitchFamily="34" charset="0"/>
            </a:endParaRPr>
          </a:p>
          <a:p>
            <a:pPr lvl="1"/>
            <a:r>
              <a:rPr lang="cs-CZ" sz="2800" b="1">
                <a:latin typeface="+mj-lt"/>
                <a:cs typeface="Calibri Light" panose="020F0302020204030204" pitchFamily="34" charset="0"/>
              </a:rPr>
              <a:t>Předkladatel PZ: </a:t>
            </a:r>
            <a:r>
              <a:rPr lang="cs-CZ" sz="2800">
                <a:latin typeface="+mj-lt"/>
                <a:cs typeface="Calibri Light" panose="020F0302020204030204" pitchFamily="34" charset="0"/>
              </a:rPr>
              <a:t>Krajská správa a údržba silnic Středočeského kraje</a:t>
            </a:r>
          </a:p>
          <a:p>
            <a:pPr lvl="1"/>
            <a:r>
              <a:rPr lang="cs-CZ" sz="2800" b="1">
                <a:latin typeface="+mj-lt"/>
                <a:cs typeface="Calibri Light" panose="020F0302020204030204" pitchFamily="34" charset="0"/>
              </a:rPr>
              <a:t>Záměr:</a:t>
            </a:r>
            <a:r>
              <a:rPr lang="cs-CZ" sz="2800">
                <a:latin typeface="+mj-lt"/>
                <a:cs typeface="Calibri Light" panose="020F0302020204030204" pitchFamily="34" charset="0"/>
              </a:rPr>
              <a:t> 35 mil. Kč  (EU)</a:t>
            </a:r>
          </a:p>
          <a:p>
            <a:pPr lvl="1"/>
            <a:r>
              <a:rPr lang="cs-CZ" sz="2800" b="1">
                <a:latin typeface="+mj-lt"/>
                <a:cs typeface="Calibri Light" panose="020F0302020204030204" pitchFamily="34" charset="0"/>
              </a:rPr>
              <a:t>Připravenost: </a:t>
            </a:r>
            <a:r>
              <a:rPr lang="cs-CZ" sz="2800">
                <a:latin typeface="+mj-lt"/>
                <a:cs typeface="Calibri Light" panose="020F0302020204030204" pitchFamily="34" charset="0"/>
              </a:rPr>
              <a:t>určen žadatel a dohodnuti partneři projektu </a:t>
            </a:r>
          </a:p>
          <a:p>
            <a:pPr lvl="1"/>
            <a:r>
              <a:rPr lang="cs-CZ" sz="2800" b="1">
                <a:latin typeface="+mj-lt"/>
                <a:cs typeface="Calibri Light" panose="020F0302020204030204" pitchFamily="34" charset="0"/>
              </a:rPr>
              <a:t>Formální hodnocení projektu: </a:t>
            </a:r>
            <a:r>
              <a:rPr lang="cs-CZ" b="1">
                <a:latin typeface="+mj-lt"/>
                <a:cs typeface="Calibri Light" panose="020F0302020204030204" pitchFamily="34" charset="0"/>
              </a:rPr>
              <a:t>záměr </a:t>
            </a:r>
            <a:r>
              <a:rPr lang="cs-CZ" sz="3600" b="1">
                <a:solidFill>
                  <a:srgbClr val="C00000"/>
                </a:solidFill>
                <a:latin typeface="+mj-lt"/>
                <a:cs typeface="UnitPro-Black" panose="020B0A04030101020102" pitchFamily="34" charset="0"/>
              </a:rPr>
              <a:t>OK</a:t>
            </a:r>
          </a:p>
          <a:p>
            <a:pPr lvl="1"/>
            <a:r>
              <a:rPr lang="cs-CZ" sz="2800" b="1">
                <a:latin typeface="+mj-lt"/>
                <a:cs typeface="Calibri Light" panose="020F0302020204030204" pitchFamily="34" charset="0"/>
              </a:rPr>
              <a:t>Soulad se Strategií ITI: </a:t>
            </a:r>
            <a:r>
              <a:rPr lang="cs-CZ" sz="3600">
                <a:solidFill>
                  <a:srgbClr val="C00000"/>
                </a:solidFill>
                <a:latin typeface="+mj-lt"/>
                <a:cs typeface="UnitPro-Black" panose="020B0A04030101020102" pitchFamily="34" charset="0"/>
              </a:rPr>
              <a:t>ANO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64524" y="980301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14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8346" y="-240797"/>
            <a:ext cx="10995454" cy="1325563"/>
          </a:xfrm>
        </p:spPr>
        <p:txBody>
          <a:bodyPr/>
          <a:lstStyle/>
          <a:p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Aktuální stav předložených projektových záměrů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346" y="799936"/>
            <a:ext cx="11352872" cy="58081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>
              <a:latin typeface="+mj-lt"/>
            </a:endParaRPr>
          </a:p>
          <a:p>
            <a:pPr marL="0" indent="0">
              <a:buNone/>
            </a:pPr>
            <a:r>
              <a:rPr lang="cs-CZ" sz="3200"/>
              <a:t>Zvýšení bezpečnosti chodců v městysi Škvorec II</a:t>
            </a:r>
          </a:p>
          <a:p>
            <a:pPr marL="0" indent="0">
              <a:buNone/>
            </a:pPr>
            <a:endParaRPr lang="cs-CZ" b="1">
              <a:latin typeface="+mj-lt"/>
              <a:cs typeface="Calibri Light" panose="020F0302020204030204" pitchFamily="34" charset="0"/>
            </a:endParaRP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Předkladatel PZ: </a:t>
            </a:r>
            <a:r>
              <a:rPr lang="cs-CZ">
                <a:latin typeface="+mj-lt"/>
                <a:cs typeface="Calibri Light" panose="020F0302020204030204" pitchFamily="34" charset="0"/>
              </a:rPr>
              <a:t>Městys Škvorec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Záměr: </a:t>
            </a:r>
            <a:r>
              <a:rPr lang="cs-CZ">
                <a:latin typeface="+mj-lt"/>
                <a:cs typeface="Calibri Light" panose="020F0302020204030204" pitchFamily="34" charset="0"/>
              </a:rPr>
              <a:t>35,7 mil. Kč (EU)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Připravenost:</a:t>
            </a:r>
            <a:r>
              <a:rPr lang="cs-CZ">
                <a:latin typeface="+mj-lt"/>
                <a:cs typeface="Calibri Light" panose="020F0302020204030204" pitchFamily="34" charset="0"/>
              </a:rPr>
              <a:t> Žádost o SP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Formální hodnocení projektu: </a:t>
            </a:r>
            <a:r>
              <a:rPr lang="cs-CZ">
                <a:latin typeface="+mj-lt"/>
                <a:cs typeface="Calibri Light" panose="020F0302020204030204" pitchFamily="34" charset="0"/>
              </a:rPr>
              <a:t>záměr </a:t>
            </a:r>
            <a:r>
              <a:rPr lang="cs-CZ" sz="3200" b="1">
                <a:solidFill>
                  <a:srgbClr val="C00000"/>
                </a:solidFill>
                <a:latin typeface="+mj-lt"/>
                <a:cs typeface="UnitPro-Black" panose="020B0A04030101020102" pitchFamily="34" charset="0"/>
              </a:rPr>
              <a:t>OK</a:t>
            </a:r>
          </a:p>
          <a:p>
            <a:pPr lvl="1"/>
            <a:r>
              <a:rPr lang="cs-CZ" b="1">
                <a:latin typeface="+mj-lt"/>
                <a:cs typeface="Calibri Light" panose="020F0302020204030204" pitchFamily="34" charset="0"/>
              </a:rPr>
              <a:t>Soulad se Strategií ITI: </a:t>
            </a:r>
            <a:r>
              <a:rPr lang="cs-CZ" sz="3200" b="1">
                <a:solidFill>
                  <a:srgbClr val="C00000"/>
                </a:solidFill>
                <a:latin typeface="+mj-lt"/>
                <a:cs typeface="UnitPro-Black" panose="020B0A04030101020102" pitchFamily="34" charset="0"/>
              </a:rPr>
              <a:t>ANO</a:t>
            </a:r>
          </a:p>
          <a:p>
            <a:pPr marL="457200" lvl="1" indent="0">
              <a:buNone/>
            </a:pPr>
            <a:endParaRPr lang="cs-CZ" sz="3000">
              <a:solidFill>
                <a:srgbClr val="C00000"/>
              </a:solidFill>
              <a:latin typeface="+mj-lt"/>
              <a:cs typeface="UnitPro-Black" panose="020B0A04030101020102" pitchFamily="34" charset="0"/>
            </a:endParaRPr>
          </a:p>
          <a:p>
            <a:pPr lvl="1"/>
            <a:r>
              <a:rPr lang="cs-CZ" sz="3200" b="1">
                <a:solidFill>
                  <a:srgbClr val="C00000"/>
                </a:solidFill>
                <a:latin typeface="+mj-lt"/>
                <a:cs typeface="UnitPro-Black" panose="020B0A04030101020102" pitchFamily="34" charset="0"/>
              </a:rPr>
              <a:t>Otevřena individuální výzva IROP – možnost registrovat projekt ihned! Výzva naplněna ze 7 %, k dispozici 695 mil. Kč (EU)!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8346" y="736228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82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graphicFrame>
        <p:nvGraphicFramePr>
          <p:cNvPr id="14" name="Zástupný symbol pro obsah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128633"/>
              </p:ext>
            </p:extLst>
          </p:nvPr>
        </p:nvGraphicFramePr>
        <p:xfrm>
          <a:off x="447967" y="1137601"/>
          <a:ext cx="11024015" cy="4265997"/>
        </p:xfrm>
        <a:graphic>
          <a:graphicData uri="http://schemas.openxmlformats.org/drawingml/2006/table">
            <a:tbl>
              <a:tblPr/>
              <a:tblGrid>
                <a:gridCol w="501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6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2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41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1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43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43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4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41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5889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projektu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Místo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Stupeň připravenosti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Integrovanost</a:t>
                      </a:r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projektu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Efektivnost projektu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Potřebnost projektu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Body celkem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Vážené body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Pořadí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bodů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 je 18 % 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bodů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 je 33 % 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bodů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 je 23 % 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bodů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Váha je 26 % 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cs-CZ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79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Přemostění Labe mezi Brandýsem n. L. a Starou Boleslaví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Brandýs n.</a:t>
                      </a:r>
                      <a:r>
                        <a:rPr lang="cs-CZ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Labem – Stará Boleslav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Nová lávka přes D8 pro pěší a cyklisty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Odolena Voda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5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Zvýšení bezpečnosti dopravy v obci Svojetice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Obec Svojetice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83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Modernizace lávky přes dálnici D10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Brandýs n.</a:t>
                      </a:r>
                      <a:r>
                        <a:rPr lang="cs-CZ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Labem – Stará Boleslav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Labská cyklostezka, Kostelec nad Labem, most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KSÚS SČK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70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Zvýšení bezpečnosti chodců v městysi Škvorec II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Městys Škvorec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356" marR="5356" marT="5356" marB="32136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777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905" y="237396"/>
            <a:ext cx="10515600" cy="1325563"/>
          </a:xfrm>
        </p:spPr>
        <p:txBody>
          <a:bodyPr/>
          <a:lstStyle/>
          <a:p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Doporučení pro Řídicí výbor ITI PMO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56958"/>
            <a:ext cx="10515600" cy="435133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endParaRPr lang="cs-CZ" i="1">
              <a:latin typeface="+mj-lt"/>
            </a:endParaRPr>
          </a:p>
        </p:txBody>
      </p:sp>
      <p:pic>
        <p:nvPicPr>
          <p:cNvPr id="4" name="Grafický objekt 10">
            <a:extLst>
              <a:ext uri="{FF2B5EF4-FFF2-40B4-BE49-F238E27FC236}">
                <a16:creationId xmlns:a16="http://schemas.microsoft.com/office/drawing/2014/main" id="{A39D00C9-F370-4F23-842E-B034E6A65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873557" y="230740"/>
            <a:ext cx="4974163" cy="763860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842053" y="2202721"/>
            <a:ext cx="7037173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800" b="1" i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Pracovní skupina doporučuje Řídicímu výboru ITI PMO projekty: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800" b="1" i="1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800" b="1" i="1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800" b="1" i="1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800" b="1" i="1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cs-CZ" sz="2800" b="1" i="1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cs-CZ" sz="2800" b="1" i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k zařazení do programového rámce.</a:t>
            </a:r>
          </a:p>
          <a:p>
            <a:pPr algn="just">
              <a:lnSpc>
                <a:spcPct val="115000"/>
              </a:lnSpc>
            </a:pPr>
            <a:r>
              <a:rPr lang="cs-CZ" sz="3200" b="1" i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cs-CZ" sz="3600" b="1" i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59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3271" y="-196981"/>
            <a:ext cx="10515600" cy="1325563"/>
          </a:xfrm>
        </p:spPr>
        <p:txBody>
          <a:bodyPr/>
          <a:lstStyle/>
          <a:p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Další postup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584" y="1101192"/>
            <a:ext cx="10515600" cy="5313776"/>
          </a:xfrm>
        </p:spPr>
        <p:txBody>
          <a:bodyPr>
            <a:normAutofit/>
          </a:bodyPr>
          <a:lstStyle/>
          <a:p>
            <a:r>
              <a:rPr lang="cs-CZ" sz="3200">
                <a:latin typeface="Calibri Light" panose="020F0302020204030204" pitchFamily="34" charset="0"/>
                <a:cs typeface="Calibri Light" panose="020F0302020204030204" pitchFamily="34" charset="0"/>
              </a:rPr>
              <a:t>Příprava programového rámce výkonným týmem nositele k předložení na ŘV ITI PMO, schválení v RHMP a ZHMP</a:t>
            </a:r>
          </a:p>
          <a:p>
            <a:endParaRPr lang="cs-CZ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3200">
                <a:latin typeface="Calibri Light" panose="020F0302020204030204" pitchFamily="34" charset="0"/>
                <a:cs typeface="Calibri Light" panose="020F0302020204030204" pitchFamily="34" charset="0"/>
              </a:rPr>
              <a:t>Schválení PR ze strany ŘO IROP</a:t>
            </a:r>
          </a:p>
          <a:p>
            <a:endParaRPr lang="cs-CZ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320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Vydání vyjádření ŘV ITI PMO, které je povinnou přílohou pro předložení plné žádosti do výzvy ŘO</a:t>
            </a:r>
          </a:p>
          <a:p>
            <a:endParaRPr lang="cs-CZ" sz="320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3200">
                <a:latin typeface="Calibri Light" panose="020F0302020204030204" pitchFamily="34" charset="0"/>
                <a:cs typeface="Calibri Light" panose="020F0302020204030204" pitchFamily="34" charset="0"/>
              </a:rPr>
              <a:t>Předložení projektu do výzvy ŘO ze strany žadatele</a:t>
            </a:r>
          </a:p>
          <a:p>
            <a:pPr lvl="1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28037" y="977507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02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0DBE58C-3EC5-4B0B-8184-BD2DEE7F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194" y="1778168"/>
            <a:ext cx="5474682" cy="3913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3695" y="3598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Děkujeme za pozornost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9A0CF9CF-DC1B-432F-8D02-74DA18BB8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01" y="2194561"/>
            <a:ext cx="5975587" cy="4138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>
                <a:latin typeface="+mj-lt"/>
                <a:cs typeface="UnitPro-Medi" panose="020B0604030101020102" pitchFamily="34" charset="0"/>
              </a:rPr>
              <a:t>ODBOR EVROPSKÝCH FONDŮ </a:t>
            </a:r>
          </a:p>
          <a:p>
            <a:pPr marL="0" indent="0">
              <a:buNone/>
            </a:pPr>
            <a:r>
              <a:rPr lang="cs-CZ" sz="1800">
                <a:latin typeface="+mj-lt"/>
                <a:cs typeface="UnitPro-Medi" panose="020B0604030101020102" pitchFamily="34" charset="0"/>
              </a:rPr>
              <a:t>MAGISTRÁT HL. M. PRAHY</a:t>
            </a:r>
            <a:endParaRPr lang="cs-CZ" sz="440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endParaRPr lang="cs-CZ" sz="200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r>
              <a:rPr lang="cs-CZ" sz="2000">
                <a:latin typeface="+mj-lt"/>
                <a:cs typeface="UnitPro-Medi" panose="020B0604030101020102" pitchFamily="34" charset="0"/>
              </a:rPr>
              <a:t>Ing. Tereza Tesařová</a:t>
            </a:r>
          </a:p>
          <a:p>
            <a:pPr marL="0" indent="0">
              <a:buNone/>
            </a:pPr>
            <a:r>
              <a:rPr lang="cs-CZ" sz="2000">
                <a:latin typeface="+mj-lt"/>
                <a:cs typeface="UnitPro-Medi" panose="020B0604030101020102" pitchFamily="34" charset="0"/>
                <a:hlinkClick r:id="rId4"/>
              </a:rPr>
              <a:t>Tereza.tesarova@praha.eu</a:t>
            </a:r>
            <a:endParaRPr lang="cs-CZ" sz="200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r>
              <a:rPr lang="cs-CZ" sz="2000">
                <a:latin typeface="+mj-lt"/>
                <a:cs typeface="UnitPro-Medi" panose="020B0604030101020102" pitchFamily="34" charset="0"/>
              </a:rPr>
              <a:t>+420 777 549 097</a:t>
            </a:r>
          </a:p>
          <a:p>
            <a:pPr marL="0" indent="0">
              <a:buNone/>
            </a:pPr>
            <a:endParaRPr lang="cs-CZ" sz="200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r>
              <a:rPr lang="cs-CZ" sz="2000">
                <a:latin typeface="+mj-lt"/>
                <a:cs typeface="UnitPro-Medi" panose="020B0604030101020102" pitchFamily="34" charset="0"/>
              </a:rPr>
              <a:t>Mgr. Kristína Hapková Kleinwächterová</a:t>
            </a:r>
          </a:p>
          <a:p>
            <a:pPr marL="0" indent="0">
              <a:buNone/>
            </a:pPr>
            <a:r>
              <a:rPr lang="cs-CZ" sz="2000">
                <a:latin typeface="+mj-lt"/>
                <a:cs typeface="UnitPro-Medi" panose="020B0604030101020102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Kristina.hapkova.kleinwachterova@praha.eu</a:t>
            </a:r>
            <a:endParaRPr lang="cs-CZ" sz="200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r>
              <a:rPr lang="cs-CZ" sz="2000">
                <a:latin typeface="+mj-lt"/>
                <a:cs typeface="UnitPro-Medi" panose="020B0604030101020102" pitchFamily="34" charset="0"/>
              </a:rPr>
              <a:t>+420 778 766 893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551384" y="1340768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Nadpis 1">
            <a:extLst>
              <a:ext uri="{FF2B5EF4-FFF2-40B4-BE49-F238E27FC236}">
                <a16:creationId xmlns:a16="http://schemas.microsoft.com/office/drawing/2014/main" id="{5EECBD8D-7919-416B-B72C-3C921FCDA824}"/>
              </a:ext>
            </a:extLst>
          </p:cNvPr>
          <p:cNvSpPr txBox="1">
            <a:spLocks/>
          </p:cNvSpPr>
          <p:nvPr/>
        </p:nvSpPr>
        <p:spPr>
          <a:xfrm>
            <a:off x="479376" y="1778168"/>
            <a:ext cx="10081119" cy="1279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>
              <a:solidFill>
                <a:srgbClr val="FFC000"/>
              </a:solidFill>
              <a:latin typeface="UnitPro-Black" panose="020B0A04030101020102" pitchFamily="34" charset="0"/>
              <a:cs typeface="UnitPro-Black" panose="020B0A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8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009" y="119270"/>
            <a:ext cx="10515600" cy="1325563"/>
          </a:xfrm>
        </p:spPr>
        <p:txBody>
          <a:bodyPr/>
          <a:lstStyle/>
          <a:p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Program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Úvodní slovo</a:t>
            </a:r>
          </a:p>
          <a:p>
            <a:pPr>
              <a:defRPr/>
            </a:pPr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Představení nástroje ITI</a:t>
            </a:r>
          </a:p>
          <a:p>
            <a:pPr>
              <a:defRPr/>
            </a:pPr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Postup pro zařazení projektu do programového rámce</a:t>
            </a:r>
          </a:p>
          <a:p>
            <a:pPr>
              <a:defRPr/>
            </a:pPr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Role odborníků na pracovní skupině a cíl jednání</a:t>
            </a:r>
          </a:p>
          <a:p>
            <a:pPr>
              <a:defRPr/>
            </a:pPr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Etický kodex</a:t>
            </a:r>
          </a:p>
          <a:p>
            <a:pPr>
              <a:defRPr/>
            </a:pPr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Aktuální stav předložených projektových záměrů</a:t>
            </a:r>
          </a:p>
          <a:p>
            <a:pPr>
              <a:defRPr/>
            </a:pPr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Další postup</a:t>
            </a:r>
          </a:p>
          <a:p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1891" y="12780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798" y="6160831"/>
            <a:ext cx="1462709" cy="516194"/>
          </a:xfrm>
          <a:prstGeom prst="rect">
            <a:avLst/>
          </a:prstGeom>
        </p:spPr>
      </p:pic>
      <p:grpSp>
        <p:nvGrpSpPr>
          <p:cNvPr id="11" name="Skupina 10"/>
          <p:cNvGrpSpPr/>
          <p:nvPr/>
        </p:nvGrpSpPr>
        <p:grpSpPr>
          <a:xfrm>
            <a:off x="259693" y="6160831"/>
            <a:ext cx="3580787" cy="529218"/>
            <a:chOff x="259693" y="5935677"/>
            <a:chExt cx="4992993" cy="754372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02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300" y="64157"/>
            <a:ext cx="10515600" cy="132556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Integrovaná strategie pro ITI PMO 2021 - 2027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Integrovaný nástroj pro programové období 2021 - 2027</a:t>
            </a:r>
          </a:p>
          <a:p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Specifikace čerpání prostředků z EU fondů na vymezené území PMO</a:t>
            </a:r>
          </a:p>
          <a:p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Specifikace klíčových aktivit pro danou oblast, ale nejedná se o </a:t>
            </a:r>
            <a:r>
              <a:rPr lang="cs-CZ" i="1">
                <a:latin typeface="Calibri Light" panose="020F0302020204030204" pitchFamily="34" charset="0"/>
                <a:cs typeface="Calibri Light" panose="020F0302020204030204" pitchFamily="34" charset="0"/>
              </a:rPr>
              <a:t>„změkčování“ </a:t>
            </a:r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podmínek nastavených Řídicími orgány operačních programů</a:t>
            </a:r>
          </a:p>
          <a:p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Důraz na „územní a tematický integrovaný přístup“ a využití synergických efektů</a:t>
            </a:r>
          </a:p>
          <a:p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1891" y="12780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801" y="6176963"/>
            <a:ext cx="1462706" cy="516193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59693" y="6160831"/>
            <a:ext cx="3580787" cy="529218"/>
            <a:chOff x="259693" y="5935677"/>
            <a:chExt cx="4992993" cy="75437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09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971" y="108279"/>
            <a:ext cx="10515600" cy="1325563"/>
          </a:xfrm>
        </p:spPr>
        <p:txBody>
          <a:bodyPr/>
          <a:lstStyle/>
          <a:p>
            <a:r>
              <a:rPr lang="cs-CZ" b="1">
                <a:solidFill>
                  <a:srgbClr val="C00000"/>
                </a:solidFill>
              </a:rPr>
              <a:t>Odborníci</a:t>
            </a:r>
            <a:r>
              <a:rPr lang="cs-CZ"/>
              <a:t> </a:t>
            </a:r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pro PS BEZPEČNOST II a etický kodex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180" y="1719793"/>
            <a:ext cx="11568198" cy="4162399"/>
          </a:xfrm>
        </p:spPr>
        <p:txBody>
          <a:bodyPr>
            <a:normAutofit/>
          </a:bodyPr>
          <a:lstStyle/>
          <a:p>
            <a:r>
              <a:rPr lang="cs-CZ" sz="3200">
                <a:latin typeface="Calibri Light" panose="020F0302020204030204" pitchFamily="34" charset="0"/>
                <a:cs typeface="Calibri Light" panose="020F0302020204030204" pitchFamily="34" charset="0"/>
              </a:rPr>
              <a:t>Zástupci z:</a:t>
            </a:r>
          </a:p>
          <a:p>
            <a:pPr marL="457200" lvl="1" indent="0">
              <a:buNone/>
            </a:pPr>
            <a:endParaRPr lang="cs-CZ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sz="3200">
                <a:latin typeface="Calibri Light" panose="020F0302020204030204" pitchFamily="34" charset="0"/>
                <a:cs typeface="Calibri Light" panose="020F0302020204030204" pitchFamily="34" charset="0"/>
              </a:rPr>
              <a:t>KÚ Středočeského kraje, odbor veřejné mobility  </a:t>
            </a:r>
          </a:p>
          <a:p>
            <a:pPr lvl="1"/>
            <a:r>
              <a:rPr lang="cs-CZ" sz="3200">
                <a:latin typeface="Calibri Light" panose="020F0302020204030204" pitchFamily="34" charset="0"/>
                <a:cs typeface="Calibri Light" panose="020F0302020204030204" pitchFamily="34" charset="0"/>
              </a:rPr>
              <a:t>Krajská správa a údržba silnic Středočeského kraje, </a:t>
            </a:r>
            <a:r>
              <a:rPr lang="cs-CZ" sz="3200" err="1">
                <a:latin typeface="Calibri Light" panose="020F0302020204030204" pitchFamily="34" charset="0"/>
                <a:cs typeface="Calibri Light" panose="020F0302020204030204" pitchFamily="34" charset="0"/>
              </a:rPr>
              <a:t>p.o</a:t>
            </a:r>
            <a:r>
              <a:rPr lang="cs-CZ" sz="3200">
                <a:latin typeface="Calibri Light" panose="020F0302020204030204" pitchFamily="34" charset="0"/>
                <a:cs typeface="Calibri Light" panose="020F0302020204030204" pitchFamily="34" charset="0"/>
              </a:rPr>
              <a:t>., </a:t>
            </a:r>
          </a:p>
          <a:p>
            <a:pPr marL="457200" lvl="1" indent="0">
              <a:buNone/>
            </a:pPr>
            <a:endParaRPr lang="cs-CZ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cs-CZ" sz="32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3200">
                <a:latin typeface="Calibri Light" panose="020F0302020204030204" pitchFamily="34" charset="0"/>
                <a:cs typeface="Calibri Light" panose="020F0302020204030204" pitchFamily="34" charset="0"/>
              </a:rPr>
              <a:t>Etický kodex pro odborné členy pracovní skupiny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63971" y="1413720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8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693" y="1340610"/>
            <a:ext cx="5006391" cy="3119481"/>
          </a:xfrm>
        </p:spPr>
        <p:txBody>
          <a:bodyPr>
            <a:normAutofit/>
          </a:bodyPr>
          <a:lstStyle/>
          <a:p>
            <a:r>
              <a:rPr lang="cs-CZ" sz="3600" b="1">
                <a:solidFill>
                  <a:srgbClr val="C00000"/>
                </a:solidFill>
                <a:cs typeface="UnitPro-Black" panose="020B0A04030101020102" pitchFamily="34" charset="0"/>
              </a:rPr>
              <a:t>Vymezení Pražské</a:t>
            </a:r>
            <a:br>
              <a:rPr lang="cs-CZ" sz="3600" b="1">
                <a:solidFill>
                  <a:srgbClr val="C00000"/>
                </a:solidFill>
                <a:cs typeface="UnitPro-Black" panose="020B0A04030101020102" pitchFamily="34" charset="0"/>
              </a:rPr>
            </a:br>
            <a:r>
              <a:rPr lang="cs-CZ" sz="3600" b="1">
                <a:solidFill>
                  <a:srgbClr val="C00000"/>
                </a:solidFill>
                <a:cs typeface="UnitPro-Black" panose="020B0A04030101020102" pitchFamily="34" charset="0"/>
              </a:rPr>
              <a:t>metropolitní oblasti</a:t>
            </a:r>
            <a:br>
              <a:rPr lang="cs-CZ" sz="3600" b="1">
                <a:solidFill>
                  <a:srgbClr val="C00000"/>
                </a:solidFill>
                <a:cs typeface="UnitPro-Black" panose="020B0A04030101020102" pitchFamily="34" charset="0"/>
              </a:rPr>
            </a:br>
            <a:r>
              <a:rPr lang="cs-CZ" sz="3600" b="1">
                <a:solidFill>
                  <a:srgbClr val="C00000"/>
                </a:solidFill>
                <a:cs typeface="UnitPro-Black" panose="020B0A04030101020102" pitchFamily="34" charset="0"/>
              </a:rPr>
              <a:t>2021 -2027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156" y="1825625"/>
            <a:ext cx="3797643" cy="1374775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069" y="260092"/>
            <a:ext cx="8140729" cy="62752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259693" y="6160831"/>
            <a:ext cx="3580787" cy="529218"/>
            <a:chOff x="259693" y="5935677"/>
            <a:chExt cx="4992993" cy="75437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grpSp>
        <p:nvGrpSpPr>
          <p:cNvPr id="9" name="Skupina 8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62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939" y="-47551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Informace ze Strategie ITI a výzvy ITI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105" y="1253486"/>
            <a:ext cx="11651987" cy="493918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Opatření strategie ITI PMO</a:t>
            </a:r>
          </a:p>
          <a:p>
            <a:pPr marL="914400" lvl="2" indent="0">
              <a:buNone/>
            </a:pPr>
            <a:r>
              <a:rPr lang="cs-CZ" sz="2800" u="sng">
                <a:latin typeface="Calibri Light" panose="020F0302020204030204" pitchFamily="34" charset="0"/>
                <a:cs typeface="Calibri Light" panose="020F0302020204030204" pitchFamily="34" charset="0"/>
              </a:rPr>
              <a:t>1.4.3: Podpora pěší dopravy jako součásti delších cest i lokálních propojení</a:t>
            </a:r>
          </a:p>
          <a:p>
            <a:pPr marL="914400" lvl="2" indent="0">
              <a:buNone/>
            </a:pPr>
            <a:endParaRPr lang="cs-CZ" sz="2800" u="sng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2" indent="0">
              <a:buNone/>
            </a:pPr>
            <a:r>
              <a:rPr lang="cs-CZ" sz="2800" u="sng">
                <a:latin typeface="Calibri Light" panose="020F0302020204030204" pitchFamily="34" charset="0"/>
                <a:cs typeface="Calibri Light" panose="020F0302020204030204" pitchFamily="34" charset="0"/>
              </a:rPr>
              <a:t>Aktivita Infrastruktura pro bezpečnou nemotorovou dopravu</a:t>
            </a:r>
          </a:p>
          <a:p>
            <a:pPr marL="914400" lvl="2" indent="0">
              <a:buNone/>
            </a:pPr>
            <a:endParaRPr lang="cs-CZ" sz="28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sz="2800">
                <a:latin typeface="Calibri Light" panose="020F0302020204030204" pitchFamily="34" charset="0"/>
                <a:cs typeface="Calibri Light" panose="020F0302020204030204" pitchFamily="34" charset="0"/>
              </a:rPr>
              <a:t>Alokace k dispozici na úrovni Strategie ITI:	</a:t>
            </a:r>
            <a:r>
              <a:rPr lang="cs-CZ" sz="3200" b="1">
                <a:solidFill>
                  <a:srgbClr val="C00000"/>
                </a:solidFill>
                <a:latin typeface="+mj-lt"/>
                <a:ea typeface="+mj-ea"/>
                <a:cs typeface="Calibri Light" panose="020F0302020204030204" pitchFamily="34" charset="0"/>
              </a:rPr>
              <a:t>208 000 000 Kč </a:t>
            </a:r>
            <a:r>
              <a:rPr lang="cs-CZ" sz="2800">
                <a:latin typeface="Calibri Light" panose="020F0302020204030204" pitchFamily="34" charset="0"/>
                <a:cs typeface="Calibri Light" panose="020F0302020204030204" pitchFamily="34" charset="0"/>
              </a:rPr>
              <a:t>(příspěvek EU)</a:t>
            </a:r>
          </a:p>
          <a:p>
            <a:pPr lvl="1"/>
            <a:endParaRPr lang="cs-CZ" sz="2800">
              <a:latin typeface="Calibri Light"/>
              <a:cs typeface="Calibri Light"/>
            </a:endParaRPr>
          </a:p>
          <a:p>
            <a:pPr lvl="1"/>
            <a:r>
              <a:rPr lang="cs-CZ" sz="2800">
                <a:latin typeface="Calibri Light"/>
                <a:cs typeface="Calibri Light"/>
              </a:rPr>
              <a:t>Alokace vyhlášené výzvy:</a:t>
            </a:r>
            <a:endParaRPr lang="cs-CZ">
              <a:latin typeface="Calibri Light"/>
              <a:cs typeface="Calibri Light"/>
            </a:endParaRPr>
          </a:p>
          <a:p>
            <a:pPr lvl="2"/>
            <a:endParaRPr lang="cs-CZ" sz="28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r>
              <a:rPr lang="cs-CZ" sz="2800">
                <a:latin typeface="Calibri Light" panose="020F0302020204030204" pitchFamily="34" charset="0"/>
                <a:cs typeface="Calibri Light" panose="020F0302020204030204" pitchFamily="34" charset="0"/>
              </a:rPr>
              <a:t>Příspěvek Unie (70 %) – IROP</a:t>
            </a:r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cs-CZ" sz="3200" b="1">
                <a:solidFill>
                  <a:srgbClr val="C00000"/>
                </a:solidFill>
                <a:latin typeface="+mj-lt"/>
                <a:ea typeface="+mj-ea"/>
                <a:cs typeface="Calibri Light" panose="020F0302020204030204" pitchFamily="34" charset="0"/>
              </a:rPr>
              <a:t> 152 000 000 </a:t>
            </a:r>
            <a:r>
              <a:rPr lang="cs-CZ" sz="3200" b="1">
                <a:solidFill>
                  <a:srgbClr val="C00000"/>
                </a:solidFill>
                <a:latin typeface="+mj-lt"/>
                <a:ea typeface="+mj-ea"/>
                <a:cs typeface="UnitPro-Black" panose="020B0A04030101020102" pitchFamily="34" charset="0"/>
              </a:rPr>
              <a:t>Kč</a:t>
            </a:r>
          </a:p>
          <a:p>
            <a:pPr marL="914400" lvl="2" indent="0">
              <a:buNone/>
            </a:pPr>
            <a:endParaRPr lang="cs-CZ" sz="3200" b="1">
              <a:solidFill>
                <a:srgbClr val="C00000"/>
              </a:solidFill>
              <a:latin typeface="+mj-lt"/>
              <a:ea typeface="+mj-ea"/>
              <a:cs typeface="UnitPro-Black" panose="020B0A04030101020102" pitchFamily="34" charset="0"/>
            </a:endParaRPr>
          </a:p>
          <a:p>
            <a:pPr lvl="1"/>
            <a:r>
              <a:rPr lang="cs-CZ" sz="2800">
                <a:latin typeface="Calibri Light" panose="020F0302020204030204" pitchFamily="34" charset="0"/>
                <a:cs typeface="Calibri Light" panose="020F0302020204030204" pitchFamily="34" charset="0"/>
              </a:rPr>
              <a:t>Minimální výše celkových způsobilých výdajů: 50 000 000 Kč</a:t>
            </a:r>
          </a:p>
          <a:p>
            <a:pPr lvl="1"/>
            <a:endParaRPr lang="cs-CZ" sz="28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altLang="cs-CZ">
                <a:latin typeface="Calibri Light"/>
                <a:cs typeface="Calibri Light"/>
              </a:rPr>
              <a:t>Předloženo 6 PZ za </a:t>
            </a:r>
            <a:r>
              <a:rPr lang="cs-CZ" altLang="cs-CZ" b="1">
                <a:solidFill>
                  <a:srgbClr val="C00000"/>
                </a:solidFill>
                <a:latin typeface="Calibri Light"/>
                <a:cs typeface="Calibri Light"/>
              </a:rPr>
              <a:t>243,8 mil. Kč </a:t>
            </a:r>
            <a:r>
              <a:rPr lang="cs-CZ" altLang="cs-CZ">
                <a:latin typeface="Calibri Light"/>
                <a:cs typeface="Calibri Light"/>
              </a:rPr>
              <a:t>(příspěvek EU); převis </a:t>
            </a:r>
            <a:r>
              <a:rPr lang="cs-CZ" altLang="cs-CZ" b="1">
                <a:latin typeface="Calibri Light"/>
                <a:cs typeface="Calibri Light"/>
              </a:rPr>
              <a:t>91,8 mil. Kč</a:t>
            </a:r>
          </a:p>
          <a:p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45712" y="1067947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99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891" y="229480"/>
            <a:ext cx="11001909" cy="132556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C00000"/>
                </a:solidFill>
                <a:cs typeface="UnitPro-Black" panose="020B0A04030101020102" pitchFamily="34" charset="0"/>
              </a:rPr>
              <a:t>Pracovní skupina, její cíl a role odborníků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961" y="1599159"/>
            <a:ext cx="11100021" cy="5098202"/>
          </a:xfrm>
        </p:spPr>
        <p:txBody>
          <a:bodyPr>
            <a:normAutofit/>
          </a:bodyPr>
          <a:lstStyle/>
          <a:p>
            <a:r>
              <a:rPr lang="cs-CZ" sz="2600">
                <a:latin typeface="Calibri Light" panose="020F0302020204030204" pitchFamily="34" charset="0"/>
                <a:cs typeface="Calibri Light" panose="020F0302020204030204" pitchFamily="34" charset="0"/>
              </a:rPr>
              <a:t>PS je odborná platforma a poradní orgán Řídicího výboru ITI PMO.</a:t>
            </a:r>
          </a:p>
          <a:p>
            <a:pPr lvl="1"/>
            <a:r>
              <a:rPr lang="cs-CZ" sz="2600">
                <a:latin typeface="Calibri Light" panose="020F0302020204030204" pitchFamily="34" charset="0"/>
                <a:cs typeface="Calibri Light" panose="020F0302020204030204" pitchFamily="34" charset="0"/>
              </a:rPr>
              <a:t>Pro každou tematickou oblast/výzvu je vytvořena pracovní skupina.</a:t>
            </a:r>
          </a:p>
          <a:p>
            <a:r>
              <a:rPr lang="cs-CZ" sz="2600">
                <a:latin typeface="Calibri Light" panose="020F0302020204030204" pitchFamily="34" charset="0"/>
                <a:cs typeface="Calibri Light" panose="020F0302020204030204" pitchFamily="34" charset="0"/>
              </a:rPr>
              <a:t>PS projednává projektové záměry předkladatelů a jejich zařazení na seznam strategických projektů k financování z nástroje ITI PMO.</a:t>
            </a:r>
          </a:p>
          <a:p>
            <a:r>
              <a:rPr lang="cs-CZ" sz="2600">
                <a:latin typeface="Calibri Light" panose="020F0302020204030204" pitchFamily="34" charset="0"/>
                <a:cs typeface="Calibri Light" panose="020F0302020204030204" pitchFamily="34" charset="0"/>
              </a:rPr>
              <a:t>PS se snaží dojít konsensem ke zpracování seznamu projektů naplňující příslušné opatření v celém svém rozsahu.</a:t>
            </a:r>
          </a:p>
          <a:p>
            <a:r>
              <a:rPr lang="cs-CZ" sz="2600">
                <a:latin typeface="Calibri Light" panose="020F0302020204030204" pitchFamily="34" charset="0"/>
                <a:cs typeface="Calibri Light" panose="020F0302020204030204" pitchFamily="34" charset="0"/>
              </a:rPr>
              <a:t>PS doporučuje Řídicímu výboru ITI PMO ke schválení projekty včetně jejich odborného stanoviska, které odpovídají cílům Strategie ITI a podmínkám dané výzvy nositele ITI.</a:t>
            </a:r>
          </a:p>
          <a:p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1891" y="12780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9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6882" y="164911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Výzva nositele ITI pro předkládání projektových záměrů</a:t>
            </a:r>
          </a:p>
          <a:p>
            <a:endParaRPr lang="cs-CZ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Představení projektových záměrů v pracovní skupině</a:t>
            </a:r>
          </a:p>
          <a:p>
            <a:endParaRPr lang="cs-CZ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Sestavení seznamu projektů k zařazení do programového rámce</a:t>
            </a:r>
          </a:p>
          <a:p>
            <a:endParaRPr lang="cs-CZ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Vydání vyjádření Řídicího výboru ITI Pražské metropolitní oblasti</a:t>
            </a:r>
          </a:p>
          <a:p>
            <a:endParaRPr lang="cs-CZ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Podání žádosti o podporu a její hodnocení Řídicím orgánem příslušného operačního programu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51891" y="126586"/>
            <a:ext cx="11640616" cy="1325563"/>
          </a:xfrm>
        </p:spPr>
        <p:txBody>
          <a:bodyPr>
            <a:normAutofit/>
          </a:bodyPr>
          <a:lstStyle/>
          <a:p>
            <a:r>
              <a:rPr lang="cs-CZ" sz="4200" b="1">
                <a:solidFill>
                  <a:srgbClr val="C00000"/>
                </a:solidFill>
                <a:cs typeface="UnitPro-Black" panose="020B0A04030101020102" pitchFamily="34" charset="0"/>
              </a:rPr>
              <a:t>Postup pro zařazení projektu do programového rámce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1891" y="12780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vojitá šipka 9"/>
          <p:cNvSpPr/>
          <p:nvPr/>
        </p:nvSpPr>
        <p:spPr>
          <a:xfrm rot="5400000">
            <a:off x="8745037" y="1663224"/>
            <a:ext cx="360606" cy="485030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Dvojitá šipka 10"/>
          <p:cNvSpPr/>
          <p:nvPr/>
        </p:nvSpPr>
        <p:spPr>
          <a:xfrm rot="5400000">
            <a:off x="8745037" y="2388983"/>
            <a:ext cx="360606" cy="485030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5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600607"/>
              </p:ext>
            </p:extLst>
          </p:nvPr>
        </p:nvGraphicFramePr>
        <p:xfrm>
          <a:off x="259693" y="299801"/>
          <a:ext cx="11582529" cy="5775922"/>
        </p:xfrm>
        <a:graphic>
          <a:graphicData uri="http://schemas.openxmlformats.org/drawingml/2006/table">
            <a:tbl>
              <a:tblPr/>
              <a:tblGrid>
                <a:gridCol w="57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1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9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98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0423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Interní číslo PZ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Žadatel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Termín realizace projektu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CZV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ERDF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 max. 15 %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726 001_ Délka komunikace s realizovaným bezpečnostním opatřením - referenční indikátor pro hodnocení                                                 (Cílová Hodnota: 5 km)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1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Přemostění Labe mezi Brandýsem n. L. a Starou Boleslaví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Město Brandýs n. Labem - Stará Boleslav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březen 2024 - prosinec 2028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45,313,192.14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31,719,234.50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6,796,978.82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8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Nová lávka přes D8 pro pěší a cyklisty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 Odolena Voda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duben 2026 - duben 2027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50,000,000.00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35,000,000.00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7,500,000.00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0.076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8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Zvýšení bezpečnosti dopravy v obci Svojetice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Obec Svojetice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leden 2024 - červen 2025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87,000,000.00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60,900,000.00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13,050,000.00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2.457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8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Modernizace lávky přes dálnici D10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Město Brandýs n. Labem - Stará Boleslav</a:t>
                      </a:r>
                      <a:endParaRPr lang="cs-CZ" sz="1400" b="0" i="0" u="none" strike="noStrike" noProof="0">
                        <a:effectLst/>
                      </a:endParaRP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březen 2024 - prosinec 2026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65,000,000.00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45,500,000.00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9,750,000.00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0.063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8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Labská cyklostezka, Kostelec nad Labem, most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KSÚS SČK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březen 2024 - prosinec 2024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50,000,000.00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35,000,000.00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7,500,000.00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0.801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8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Zvýšení bezpečnosti chodců v městysi Škvorec II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Městys Škvorec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leden 2024 - prosinec 2024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51,040,200.00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35,728,140.00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7,656,030.00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</a:t>
                      </a:r>
                    </a:p>
                  </a:txBody>
                  <a:tcPr marL="6478" marR="6478" marT="6478" marB="3886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82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348,353,392.14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243,847,374.50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52,253,008.82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6.016</a:t>
                      </a:r>
                    </a:p>
                  </a:txBody>
                  <a:tcPr marL="6478" marR="6478" marT="6478" marB="3886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Skupina 3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368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Motiv Office</vt:lpstr>
      <vt:lpstr>Jednání pracovní skupiny Řídicího výboru ITI PMO  Bezpečnost v dopravě II          29. 11. 2022 Charvátova         Podnikatelské a inovační centrum</vt:lpstr>
      <vt:lpstr>Program</vt:lpstr>
      <vt:lpstr>Integrovaná strategie pro ITI PMO 2021 - 2027</vt:lpstr>
      <vt:lpstr>Odborníci pro PS BEZPEČNOST II a etický kodex</vt:lpstr>
      <vt:lpstr>Vymezení Pražské metropolitní oblasti 2021 -2027</vt:lpstr>
      <vt:lpstr>Informace ze Strategie ITI a výzvy ITI</vt:lpstr>
      <vt:lpstr>Pracovní skupina, její cíl a role odborníků</vt:lpstr>
      <vt:lpstr>Postup pro zařazení projektu do programového rámce</vt:lpstr>
      <vt:lpstr>PowerPoint Presentation</vt:lpstr>
      <vt:lpstr>Aktuální stav předložených projektových záměrů</vt:lpstr>
      <vt:lpstr>Aktuální stav předložených projektových záměrů</vt:lpstr>
      <vt:lpstr>Aktuální stav předložených projektových záměrů</vt:lpstr>
      <vt:lpstr>Aktuální stav předložených projektových záměrů</vt:lpstr>
      <vt:lpstr>Aktuální stav předložených projektových záměrů</vt:lpstr>
      <vt:lpstr>Aktuální stav předložených projektových záměrů</vt:lpstr>
      <vt:lpstr>PowerPoint Presentation</vt:lpstr>
      <vt:lpstr>Doporučení pro Řídicí výbor ITI PMO</vt:lpstr>
      <vt:lpstr>Další postup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Doplňte název metropolitní oblasti/aglomerace</dc:title>
  <dc:creator>Dvořák Zdeněk (Magistrát města Brna)</dc:creator>
  <cp:revision>1</cp:revision>
  <cp:lastPrinted>2022-10-19T07:27:08Z</cp:lastPrinted>
  <dcterms:created xsi:type="dcterms:W3CDTF">2020-07-29T10:34:07Z</dcterms:created>
  <dcterms:modified xsi:type="dcterms:W3CDTF">2022-11-29T09:23:22Z</dcterms:modified>
</cp:coreProperties>
</file>